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48"/>
  </p:notesMasterIdLst>
  <p:sldIdLst>
    <p:sldId id="256" r:id="rId9"/>
    <p:sldId id="556" r:id="rId10"/>
    <p:sldId id="624" r:id="rId11"/>
    <p:sldId id="625" r:id="rId12"/>
    <p:sldId id="633" r:id="rId13"/>
    <p:sldId id="627" r:id="rId14"/>
    <p:sldId id="641" r:id="rId15"/>
    <p:sldId id="629" r:id="rId16"/>
    <p:sldId id="638" r:id="rId17"/>
    <p:sldId id="634" r:id="rId18"/>
    <p:sldId id="557" r:id="rId19"/>
    <p:sldId id="612" r:id="rId20"/>
    <p:sldId id="580" r:id="rId21"/>
    <p:sldId id="609" r:id="rId22"/>
    <p:sldId id="572" r:id="rId23"/>
    <p:sldId id="573" r:id="rId24"/>
    <p:sldId id="613" r:id="rId25"/>
    <p:sldId id="654" r:id="rId26"/>
    <p:sldId id="637" r:id="rId27"/>
    <p:sldId id="642" r:id="rId28"/>
    <p:sldId id="644" r:id="rId29"/>
    <p:sldId id="643" r:id="rId30"/>
    <p:sldId id="645" r:id="rId31"/>
    <p:sldId id="655" r:id="rId32"/>
    <p:sldId id="636" r:id="rId33"/>
    <p:sldId id="647" r:id="rId34"/>
    <p:sldId id="648" r:id="rId35"/>
    <p:sldId id="649" r:id="rId36"/>
    <p:sldId id="656" r:id="rId37"/>
    <p:sldId id="635" r:id="rId38"/>
    <p:sldId id="650" r:id="rId39"/>
    <p:sldId id="582" r:id="rId40"/>
    <p:sldId id="562" r:id="rId41"/>
    <p:sldId id="563" r:id="rId42"/>
    <p:sldId id="564" r:id="rId43"/>
    <p:sldId id="593" r:id="rId44"/>
    <p:sldId id="594" r:id="rId45"/>
    <p:sldId id="604" r:id="rId46"/>
    <p:sldId id="495" r:id="rId4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557"/>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Lst>
        </p14:section>
        <p14:section name="Autoscale" id="{6039C623-8078-48FE-B29D-20838D22F57C}">
          <p14:sldIdLst>
            <p14:sldId id="582"/>
            <p14:sldId id="562"/>
            <p14:sldId id="563"/>
            <p14:sldId id="564"/>
          </p14:sldIdLst>
        </p14:section>
        <p14:section name="Application Insights" id="{31F9149E-C170-4E61-8C32-78FBFFDAEC9C}">
          <p14:sldIdLst>
            <p14:sldId id="593"/>
            <p14:sldId id="594"/>
          </p14:sldIdLst>
        </p14:section>
        <p14:section name="Exit" id="{26D33BE0-B19C-465D-8801-1598009CC099}">
          <p14:sldIdLst>
            <p14:sldId id="60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5" autoAdjust="0"/>
    <p:restoredTop sz="72037" autoAdjust="0"/>
  </p:normalViewPr>
  <p:slideViewPr>
    <p:cSldViewPr snapToGrid="0">
      <p:cViewPr varScale="1">
        <p:scale>
          <a:sx n="64" d="100"/>
          <a:sy n="64" d="100"/>
        </p:scale>
        <p:origin x="1445" y="5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 min</a:t>
            </a:r>
          </a:p>
          <a:p>
            <a:endParaRPr lang="en-US" dirty="0"/>
          </a:p>
          <a:p>
            <a:r>
              <a:rPr lang="en-US" dirty="0"/>
              <a:t>Good Morning</a:t>
            </a:r>
          </a:p>
          <a:p>
            <a:r>
              <a:rPr lang="en-US" dirty="0"/>
              <a:t>I’m Chris Pietschmann. I</a:t>
            </a:r>
            <a:r>
              <a:rPr lang="en-US" baseline="0" dirty="0"/>
              <a:t> work as a Solutions Architect with </a:t>
            </a:r>
            <a:r>
              <a:rPr lang="en-US" baseline="0" dirty="0" err="1"/>
              <a:t>Perficient</a:t>
            </a:r>
            <a:r>
              <a:rPr lang="en-US" baseline="0" dirty="0"/>
              <a:t>. </a:t>
            </a:r>
            <a:r>
              <a:rPr lang="en-US" baseline="0" dirty="0" err="1"/>
              <a:t>Perficient</a:t>
            </a:r>
            <a:r>
              <a:rPr lang="en-US" baseline="0" dirty="0"/>
              <a:t> is one of the local sponsors of todays event.</a:t>
            </a:r>
          </a:p>
          <a:p>
            <a:r>
              <a:rPr lang="en-US" baseline="0" dirty="0"/>
              <a:t>I’ve been working with Microsoft Azure since all the way back in 2010.</a:t>
            </a:r>
          </a:p>
          <a:p>
            <a:r>
              <a:rPr lang="en-US" baseline="0" dirty="0"/>
              <a:t>I am a Microsoft certified Azure Solutions Architect.</a:t>
            </a:r>
          </a:p>
          <a:p>
            <a:r>
              <a:rPr lang="en-US" baseline="0" dirty="0"/>
              <a:t>You can find me online on my blog at </a:t>
            </a:r>
            <a:r>
              <a:rPr lang="en-US" baseline="0" dirty="0" err="1"/>
              <a:t>BuildAzure.com</a:t>
            </a:r>
            <a:r>
              <a:rPr lang="en-US" baseline="0" dirty="0"/>
              <a:t> as well as on Twitter @</a:t>
            </a:r>
            <a:r>
              <a:rPr lang="en-US" baseline="0" dirty="0" err="1"/>
              <a:t>BuildAzure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a:t>
            </a:r>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478978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200750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Summarize earlier slide</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a:t>
            </a:r>
          </a:p>
          <a:p>
            <a:r>
              <a:rPr lang="en-US" dirty="0"/>
              <a:t>Diagnostics</a:t>
            </a:r>
          </a:p>
          <a:p>
            <a:r>
              <a:rPr lang="en-US" dirty="0"/>
              <a:t>Analysis</a:t>
            </a:r>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1min</a:t>
            </a:r>
          </a:p>
          <a:p>
            <a:endParaRPr lang="en-US" dirty="0"/>
          </a:p>
          <a:p>
            <a:r>
              <a:rPr lang="en-US" dirty="0"/>
              <a:t>First let’s talk about, “What is Azure App Service?”</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57908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&lt; 1 min</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Last year Microsoft took the existing Azure Websites and Azure Mobile Services; renamed them to Web Apps and Mobile Apps, and combined them with 2 new offerings (Logic Apps and API Apps) to form the Azure App Service </a:t>
            </a:r>
            <a:r>
              <a:rPr lang="en-US" baseline="0" dirty="0" err="1"/>
              <a:t>PaaS</a:t>
            </a:r>
            <a:r>
              <a:rPr lang="en-US" baseline="0" dirty="0"/>
              <a:t> (Platform as a Service) offering</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the only cloud</a:t>
            </a:r>
            <a:r>
              <a:rPr lang="en-US" baseline="0" dirty="0"/>
              <a:t> service that integrates everything you need to quickly and easily build web and mobile apps for any platform and any device.</a:t>
            </a:r>
            <a:endParaRPr lang="en-US"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&lt; 2 min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cover what</a:t>
            </a:r>
            <a:r>
              <a:rPr lang="en-US" baseline="0" dirty="0"/>
              <a:t> each of these are: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Web Apps – </a:t>
            </a:r>
          </a:p>
          <a:p>
            <a:pPr marL="0" indent="0">
              <a:buFont typeface="Arial" panose="020B0604020202020204" pitchFamily="34" charset="0"/>
              <a:buNone/>
            </a:pPr>
            <a:r>
              <a:rPr lang="en-US" baseline="0" dirty="0"/>
              <a:t>Web Apps allows you to quickly create and deploy web applications that can be easily scaled. This is the most widely used App feature of App Service. Not only can you host custom-built apps, but also many open source apps as well; like </a:t>
            </a:r>
            <a:r>
              <a:rPr lang="en-US" baseline="0" dirty="0" err="1"/>
              <a:t>Wordpress</a:t>
            </a:r>
            <a:r>
              <a:rPr lang="en-US" baseline="0" dirty="0"/>
              <a:t>, </a:t>
            </a:r>
            <a:r>
              <a:rPr lang="en-US" baseline="0" dirty="0" err="1"/>
              <a:t>Umbraco</a:t>
            </a:r>
            <a:r>
              <a:rPr lang="en-US" baseline="0" dirty="0"/>
              <a:t>, </a:t>
            </a:r>
            <a:r>
              <a:rPr lang="en-US" baseline="0" dirty="0" err="1"/>
              <a:t>DotNetNuke</a:t>
            </a:r>
            <a:r>
              <a:rPr lang="en-US" baseline="0" dirty="0"/>
              <a:t>, and many others.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Mobile Apps – </a:t>
            </a:r>
          </a:p>
          <a:p>
            <a:pPr marL="0" indent="0">
              <a:buFont typeface="Arial" panose="020B0604020202020204" pitchFamily="34" charset="0"/>
              <a:buNone/>
            </a:pPr>
            <a:r>
              <a:rPr lang="en-US" baseline="0" dirty="0"/>
              <a:t>Mobile Apps offers a highly scalable, globally available mobile application development platform for building cloud connected Apps.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Logic Apps – </a:t>
            </a:r>
          </a:p>
          <a:p>
            <a:pPr marL="0" indent="0">
              <a:buFont typeface="Arial" panose="020B0604020202020204" pitchFamily="34" charset="0"/>
              <a:buNone/>
            </a:pPr>
            <a:r>
              <a:rPr lang="en-US" baseline="0" dirty="0"/>
              <a:t>Logic Apps allow you to easily automate business processes across SaaS (Software as a Service) and on-premises. This allows you to design workflows that start from a trigger and then execute a series of steps.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API Apps – </a:t>
            </a:r>
          </a:p>
          <a:p>
            <a:pPr marL="0" indent="0">
              <a:buFont typeface="Arial" panose="020B0604020202020204" pitchFamily="34" charset="0"/>
              <a:buNone/>
            </a:pPr>
            <a:r>
              <a:rPr lang="en-US" baseline="0" dirty="0"/>
              <a:t>API Apps make it easier to build, host, and consume APIs in both the cloud and on-premises. Deploying your API as an API App will allow you to benefit from many built-in features, such as simple access control, and automatic SDK generation.</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As Platform</a:t>
            </a:r>
            <a:r>
              <a:rPr lang="en-US" baseline="0" dirty="0"/>
              <a:t> as a Service, the underlying Virtual Machines hosting all your Apps are managed for you. This means no manual server maintenance, or OS updates.</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1 min</a:t>
            </a:r>
          </a:p>
          <a:p>
            <a:endParaRPr lang="en-US" dirty="0"/>
          </a:p>
          <a:p>
            <a:r>
              <a:rPr lang="en-US" dirty="0"/>
              <a:t>Being a Microsoft product you can definitely develop Apps</a:t>
            </a:r>
            <a:r>
              <a:rPr lang="en-US" baseline="0" dirty="0"/>
              <a:t> using the .NET Framework. However, Microsoft recognizes and embraces that you may be using other platforms and frameworks for your apps.</a:t>
            </a:r>
          </a:p>
          <a:p>
            <a:endParaRPr lang="en-US" baseline="0" dirty="0"/>
          </a:p>
          <a:p>
            <a:r>
              <a:rPr lang="en-US" baseline="0" dirty="0"/>
              <a:t>In addition to .NET based applications, you can also deploy </a:t>
            </a:r>
            <a:r>
              <a:rPr lang="en-US" baseline="0" dirty="0" err="1"/>
              <a:t>Node.js</a:t>
            </a:r>
            <a:r>
              <a:rPr lang="en-US" baseline="0" dirty="0"/>
              <a:t>, PHP, Python and Java applications to Azure App Service as well.</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05160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1 min</a:t>
            </a:r>
          </a:p>
          <a:p>
            <a:endParaRPr lang="en-US" dirty="0"/>
          </a:p>
          <a:p>
            <a:r>
              <a:rPr lang="en-US" dirty="0"/>
              <a:t>Other</a:t>
            </a:r>
            <a:r>
              <a:rPr lang="en-US" baseline="0" dirty="0"/>
              <a:t> than just hosting Apps and offering the various Platform as a Service features, there are many additional benefits offered by App Service.</a:t>
            </a:r>
          </a:p>
          <a:p>
            <a:endParaRPr lang="en-US" baseline="0" dirty="0"/>
          </a:p>
          <a:p>
            <a:r>
              <a:rPr lang="en-US" baseline="0" dirty="0"/>
              <a:t>These include:</a:t>
            </a:r>
          </a:p>
          <a:p>
            <a:pPr marL="171450" indent="-171450">
              <a:buFontTx/>
              <a:buChar char="-"/>
            </a:pPr>
            <a:r>
              <a:rPr lang="en-US" baseline="0" dirty="0"/>
              <a:t>Automatic OS patching</a:t>
            </a:r>
          </a:p>
          <a:p>
            <a:pPr marL="171450" indent="-171450">
              <a:buFontTx/>
              <a:buChar char="-"/>
            </a:pPr>
            <a:r>
              <a:rPr lang="en-US" baseline="0" dirty="0"/>
              <a:t>Enterprise-grade security</a:t>
            </a:r>
          </a:p>
          <a:p>
            <a:pPr marL="171450" indent="-171450">
              <a:buFontTx/>
              <a:buChar char="-"/>
            </a:pPr>
            <a:r>
              <a:rPr lang="en-US" baseline="0" dirty="0"/>
              <a:t>Automated scaling and built-in load balancing</a:t>
            </a:r>
          </a:p>
          <a:p>
            <a:pPr marL="171450" indent="-171450">
              <a:buFontTx/>
              <a:buChar char="-"/>
            </a:pPr>
            <a:r>
              <a:rPr lang="en-US" baseline="0" dirty="0"/>
              <a:t>Multi-language and platform support</a:t>
            </a:r>
          </a:p>
          <a:p>
            <a:pPr marL="171450" indent="-171450">
              <a:buFontTx/>
              <a:buChar char="-"/>
            </a:pPr>
            <a:r>
              <a:rPr lang="en-US" baseline="0" dirty="0"/>
              <a:t>Support for easy continuous deployment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406108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&lt; 1 min</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Here’s a simple, high level example of an enterprise system built on top of Azure App Service.</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At the base there API Apps securely exposing data from various other enterprise systems.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Above that, the Customer website is hosted as a Web App, along with Mobile Apps for both Customer and Administration Apps.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There’s also Workflow integration using Logic Apps.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All 4 Apps features offer different functionality, and compliment each other allowing for complex systems to be built much easier. Plus you get the other many benefits of Azure App Services.</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 1 min</a:t>
            </a:r>
          </a:p>
          <a:p>
            <a:endParaRPr lang="en-US"/>
          </a:p>
          <a:p>
            <a:r>
              <a:rPr lang="en-US" dirty="0"/>
              <a:t>Web Apps</a:t>
            </a:r>
            <a:r>
              <a:rPr lang="en-US" baseline="0" dirty="0"/>
              <a:t> is the feature we’ll focus on primarily, given the short amount of time we have. I want to make sure you have enough time to play with the hands-on labs.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967539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16-04-2016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16-04-2016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4/16/2016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4/16/2016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9.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9.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9.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buildazure.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pietschsoft.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18" Type="http://schemas.openxmlformats.org/officeDocument/2006/relationships/image" Target="../media/image66.emf"/><Relationship Id="rId3" Type="http://schemas.openxmlformats.org/officeDocument/2006/relationships/image" Target="../media/image51.emf"/><Relationship Id="rId21" Type="http://schemas.openxmlformats.org/officeDocument/2006/relationships/image" Target="../media/image69.emf"/><Relationship Id="rId7" Type="http://schemas.openxmlformats.org/officeDocument/2006/relationships/image" Target="../media/image55.emf"/><Relationship Id="rId12" Type="http://schemas.openxmlformats.org/officeDocument/2006/relationships/image" Target="../media/image60.png"/><Relationship Id="rId17" Type="http://schemas.openxmlformats.org/officeDocument/2006/relationships/image" Target="../media/image65.emf"/><Relationship Id="rId2" Type="http://schemas.openxmlformats.org/officeDocument/2006/relationships/image" Target="../media/image50.emf"/><Relationship Id="rId16" Type="http://schemas.openxmlformats.org/officeDocument/2006/relationships/image" Target="../media/image64.emf"/><Relationship Id="rId20" Type="http://schemas.openxmlformats.org/officeDocument/2006/relationships/image" Target="../media/image68.emf"/><Relationship Id="rId1" Type="http://schemas.openxmlformats.org/officeDocument/2006/relationships/slideLayout" Target="../slideLayouts/slideLayout5.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5" Type="http://schemas.openxmlformats.org/officeDocument/2006/relationships/image" Target="../media/image63.emf"/><Relationship Id="rId23" Type="http://schemas.openxmlformats.org/officeDocument/2006/relationships/image" Target="../media/image71.emf"/><Relationship Id="rId10" Type="http://schemas.openxmlformats.org/officeDocument/2006/relationships/image" Target="../media/image58.emf"/><Relationship Id="rId19" Type="http://schemas.openxmlformats.org/officeDocument/2006/relationships/image" Target="../media/image67.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emf"/><Relationship Id="rId22" Type="http://schemas.openxmlformats.org/officeDocument/2006/relationships/image" Target="../media/image70.emf"/></Relationships>
</file>

<file path=ppt/slides/_rels/slide16.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60.png"/><Relationship Id="rId18" Type="http://schemas.openxmlformats.org/officeDocument/2006/relationships/image" Target="../media/image67.emf"/><Relationship Id="rId26" Type="http://schemas.openxmlformats.org/officeDocument/2006/relationships/image" Target="../media/image71.emf"/><Relationship Id="rId3" Type="http://schemas.openxmlformats.org/officeDocument/2006/relationships/image" Target="../media/image72.emf"/><Relationship Id="rId21" Type="http://schemas.openxmlformats.org/officeDocument/2006/relationships/image" Target="../media/image69.emf"/><Relationship Id="rId7" Type="http://schemas.openxmlformats.org/officeDocument/2006/relationships/image" Target="../media/image65.emf"/><Relationship Id="rId12" Type="http://schemas.openxmlformats.org/officeDocument/2006/relationships/image" Target="../media/image59.emf"/><Relationship Id="rId17" Type="http://schemas.openxmlformats.org/officeDocument/2006/relationships/image" Target="../media/image66.emf"/><Relationship Id="rId25" Type="http://schemas.openxmlformats.org/officeDocument/2006/relationships/image" Target="../media/image76.emf"/><Relationship Id="rId2" Type="http://schemas.openxmlformats.org/officeDocument/2006/relationships/image" Target="../media/image51.emf"/><Relationship Id="rId16" Type="http://schemas.openxmlformats.org/officeDocument/2006/relationships/image" Target="../media/image64.emf"/><Relationship Id="rId20" Type="http://schemas.openxmlformats.org/officeDocument/2006/relationships/image" Target="../media/image68.emf"/><Relationship Id="rId1" Type="http://schemas.openxmlformats.org/officeDocument/2006/relationships/slideLayout" Target="../slideLayouts/slideLayout5.xml"/><Relationship Id="rId6" Type="http://schemas.openxmlformats.org/officeDocument/2006/relationships/image" Target="../media/image55.emf"/><Relationship Id="rId11" Type="http://schemas.openxmlformats.org/officeDocument/2006/relationships/image" Target="../media/image58.emf"/><Relationship Id="rId24" Type="http://schemas.openxmlformats.org/officeDocument/2006/relationships/image" Target="../media/image75.emf"/><Relationship Id="rId5" Type="http://schemas.openxmlformats.org/officeDocument/2006/relationships/image" Target="../media/image57.emf"/><Relationship Id="rId15" Type="http://schemas.openxmlformats.org/officeDocument/2006/relationships/image" Target="../media/image63.emf"/><Relationship Id="rId23" Type="http://schemas.openxmlformats.org/officeDocument/2006/relationships/image" Target="../media/image74.emf"/><Relationship Id="rId10" Type="http://schemas.openxmlformats.org/officeDocument/2006/relationships/image" Target="../media/image56.emf"/><Relationship Id="rId19" Type="http://schemas.openxmlformats.org/officeDocument/2006/relationships/image" Target="../media/image73.emf"/><Relationship Id="rId4" Type="http://schemas.openxmlformats.org/officeDocument/2006/relationships/image" Target="../media/image50.emf"/><Relationship Id="rId9" Type="http://schemas.openxmlformats.org/officeDocument/2006/relationships/image" Target="../media/image53.emf"/><Relationship Id="rId14" Type="http://schemas.openxmlformats.org/officeDocument/2006/relationships/image" Target="../media/image62.emf"/><Relationship Id="rId22" Type="http://schemas.openxmlformats.org/officeDocument/2006/relationships/image" Target="../media/image70.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81.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80.emf"/><Relationship Id="rId2" Type="http://schemas.openxmlformats.org/officeDocument/2006/relationships/image" Target="../media/image7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79.emf"/><Relationship Id="rId5" Type="http://schemas.openxmlformats.org/officeDocument/2006/relationships/image" Target="../media/image28.emf"/><Relationship Id="rId15" Type="http://schemas.openxmlformats.org/officeDocument/2006/relationships/image" Target="../media/image82.emf"/><Relationship Id="rId10" Type="http://schemas.openxmlformats.org/officeDocument/2006/relationships/image" Target="../media/image78.emf"/><Relationship Id="rId4" Type="http://schemas.openxmlformats.org/officeDocument/2006/relationships/image" Target="../media/image27.emf"/><Relationship Id="rId9" Type="http://schemas.openxmlformats.org/officeDocument/2006/relationships/image" Target="../media/image33.emf"/><Relationship Id="rId14" Type="http://schemas.openxmlformats.org/officeDocument/2006/relationships/image" Target="../media/image34.emf"/></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42.png"/><Relationship Id="rId2" Type="http://schemas.openxmlformats.org/officeDocument/2006/relationships/image" Target="../media/image83.png"/><Relationship Id="rId1"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33.emf"/><Relationship Id="rId18" Type="http://schemas.openxmlformats.org/officeDocument/2006/relationships/image" Target="../media/image96.emf"/><Relationship Id="rId3" Type="http://schemas.openxmlformats.org/officeDocument/2006/relationships/image" Target="../media/image89.emf"/><Relationship Id="rId21" Type="http://schemas.openxmlformats.org/officeDocument/2006/relationships/image" Target="../media/image99.emf"/><Relationship Id="rId7" Type="http://schemas.openxmlformats.org/officeDocument/2006/relationships/image" Target="../media/image90.emf"/><Relationship Id="rId12" Type="http://schemas.openxmlformats.org/officeDocument/2006/relationships/image" Target="../media/image32.emf"/><Relationship Id="rId17" Type="http://schemas.openxmlformats.org/officeDocument/2006/relationships/image" Target="../media/image95.emf"/><Relationship Id="rId2" Type="http://schemas.openxmlformats.org/officeDocument/2006/relationships/image" Target="../media/image26.emf"/><Relationship Id="rId16" Type="http://schemas.openxmlformats.org/officeDocument/2006/relationships/image" Target="../media/image94.emf"/><Relationship Id="rId20" Type="http://schemas.openxmlformats.org/officeDocument/2006/relationships/image" Target="../media/image98.emf"/><Relationship Id="rId1" Type="http://schemas.openxmlformats.org/officeDocument/2006/relationships/slideLayout" Target="../slideLayouts/slideLayout81.xml"/><Relationship Id="rId6" Type="http://schemas.openxmlformats.org/officeDocument/2006/relationships/image" Target="../media/image31.emf"/><Relationship Id="rId11" Type="http://schemas.openxmlformats.org/officeDocument/2006/relationships/image" Target="../media/image93.emf"/><Relationship Id="rId5" Type="http://schemas.openxmlformats.org/officeDocument/2006/relationships/image" Target="../media/image28.emf"/><Relationship Id="rId15" Type="http://schemas.openxmlformats.org/officeDocument/2006/relationships/image" Target="../media/image82.emf"/><Relationship Id="rId10" Type="http://schemas.openxmlformats.org/officeDocument/2006/relationships/image" Target="../media/image30.emf"/><Relationship Id="rId19" Type="http://schemas.openxmlformats.org/officeDocument/2006/relationships/image" Target="../media/image97.emf"/><Relationship Id="rId4" Type="http://schemas.openxmlformats.org/officeDocument/2006/relationships/image" Target="../media/image27.emf"/><Relationship Id="rId9" Type="http://schemas.openxmlformats.org/officeDocument/2006/relationships/image" Target="../media/image92.emf"/><Relationship Id="rId14" Type="http://schemas.openxmlformats.org/officeDocument/2006/relationships/image" Target="../media/image34.emf"/><Relationship Id="rId22" Type="http://schemas.openxmlformats.org/officeDocument/2006/relationships/image" Target="../media/image100.emf"/></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60.png"/><Relationship Id="rId3" Type="http://schemas.openxmlformats.org/officeDocument/2006/relationships/image" Target="../media/image52.emf"/><Relationship Id="rId7" Type="http://schemas.openxmlformats.org/officeDocument/2006/relationships/image" Target="../media/image66.emf"/><Relationship Id="rId12" Type="http://schemas.openxmlformats.org/officeDocument/2006/relationships/image" Target="../media/image59.emf"/><Relationship Id="rId2" Type="http://schemas.openxmlformats.org/officeDocument/2006/relationships/image" Target="../media/image51.emf"/><Relationship Id="rId16" Type="http://schemas.openxmlformats.org/officeDocument/2006/relationships/image" Target="../media/image71.emf"/><Relationship Id="rId1" Type="http://schemas.openxmlformats.org/officeDocument/2006/relationships/slideLayout" Target="../slideLayouts/slideLayout5.xml"/><Relationship Id="rId6" Type="http://schemas.openxmlformats.org/officeDocument/2006/relationships/image" Target="../media/image55.emf"/><Relationship Id="rId11" Type="http://schemas.openxmlformats.org/officeDocument/2006/relationships/image" Target="../media/image58.emf"/><Relationship Id="rId5" Type="http://schemas.openxmlformats.org/officeDocument/2006/relationships/image" Target="../media/image54.emf"/><Relationship Id="rId15" Type="http://schemas.openxmlformats.org/officeDocument/2006/relationships/image" Target="../media/image63.emf"/><Relationship Id="rId10" Type="http://schemas.openxmlformats.org/officeDocument/2006/relationships/image" Target="../media/image57.emf"/><Relationship Id="rId4" Type="http://schemas.openxmlformats.org/officeDocument/2006/relationships/image" Target="../media/image53.emf"/><Relationship Id="rId9" Type="http://schemas.openxmlformats.org/officeDocument/2006/relationships/image" Target="../media/image56.emf"/><Relationship Id="rId14" Type="http://schemas.openxmlformats.org/officeDocument/2006/relationships/image" Target="../media/image62.emf"/></Relationships>
</file>

<file path=ppt/slides/_rels/slide34.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3.emf"/><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62.emf"/><Relationship Id="rId2" Type="http://schemas.openxmlformats.org/officeDocument/2006/relationships/image" Target="../media/image51.emf"/><Relationship Id="rId16" Type="http://schemas.openxmlformats.org/officeDocument/2006/relationships/image" Target="../media/image71.emf"/><Relationship Id="rId1" Type="http://schemas.openxmlformats.org/officeDocument/2006/relationships/slideLayout" Target="../slideLayouts/slideLayout5.xml"/><Relationship Id="rId6" Type="http://schemas.openxmlformats.org/officeDocument/2006/relationships/image" Target="../media/image55.emf"/><Relationship Id="rId11" Type="http://schemas.openxmlformats.org/officeDocument/2006/relationships/image" Target="../media/image60.png"/><Relationship Id="rId5" Type="http://schemas.openxmlformats.org/officeDocument/2006/relationships/image" Target="../media/image54.emf"/><Relationship Id="rId15" Type="http://schemas.openxmlformats.org/officeDocument/2006/relationships/image" Target="../media/image67.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 Id="rId14" Type="http://schemas.openxmlformats.org/officeDocument/2006/relationships/image" Target="../media/image66.emf"/></Relationships>
</file>

<file path=ppt/slides/_rels/slide35.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8.emf"/><Relationship Id="rId3" Type="http://schemas.openxmlformats.org/officeDocument/2006/relationships/image" Target="../media/image66.emf"/><Relationship Id="rId7" Type="http://schemas.openxmlformats.org/officeDocument/2006/relationships/image" Target="../media/image53.emf"/><Relationship Id="rId12" Type="http://schemas.openxmlformats.org/officeDocument/2006/relationships/image" Target="../media/image57.emf"/><Relationship Id="rId2" Type="http://schemas.openxmlformats.org/officeDocument/2006/relationships/image" Target="../media/image55.emf"/><Relationship Id="rId16" Type="http://schemas.openxmlformats.org/officeDocument/2006/relationships/image" Target="../media/image71.emf"/><Relationship Id="rId1" Type="http://schemas.openxmlformats.org/officeDocument/2006/relationships/slideLayout" Target="../slideLayouts/slideLayout5.xml"/><Relationship Id="rId6" Type="http://schemas.openxmlformats.org/officeDocument/2006/relationships/image" Target="../media/image52.emf"/><Relationship Id="rId11" Type="http://schemas.openxmlformats.org/officeDocument/2006/relationships/image" Target="../media/image60.png"/><Relationship Id="rId5" Type="http://schemas.openxmlformats.org/officeDocument/2006/relationships/image" Target="../media/image51.emf"/><Relationship Id="rId15" Type="http://schemas.openxmlformats.org/officeDocument/2006/relationships/image" Target="../media/image63.emf"/><Relationship Id="rId10" Type="http://schemas.openxmlformats.org/officeDocument/2006/relationships/image" Target="../media/image59.emf"/><Relationship Id="rId4" Type="http://schemas.openxmlformats.org/officeDocument/2006/relationships/image" Target="../media/image67.emf"/><Relationship Id="rId9" Type="http://schemas.openxmlformats.org/officeDocument/2006/relationships/image" Target="../media/image56.emf"/><Relationship Id="rId14" Type="http://schemas.openxmlformats.org/officeDocument/2006/relationships/image" Target="../media/image6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hyperlink" Target="http://bit.ly/MkeAzureMobileApp" TargetMode="External"/><Relationship Id="rId2" Type="http://schemas.openxmlformats.org/officeDocument/2006/relationships/hyperlink" Target="http://bit.ly/MkeAzureWebApp" TargetMode="External"/><Relationship Id="rId1" Type="http://schemas.openxmlformats.org/officeDocument/2006/relationships/slideLayout" Target="../slideLayouts/slideLayout30.xml"/><Relationship Id="rId5" Type="http://schemas.openxmlformats.org/officeDocument/2006/relationships/image" Target="../media/image111.png"/><Relationship Id="rId4" Type="http://schemas.openxmlformats.org/officeDocument/2006/relationships/hyperlink" Target="http://bit.ly/MkeAzureBootcam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4.emf"/><Relationship Id="rId5" Type="http://schemas.openxmlformats.org/officeDocument/2006/relationships/image" Target="../media/image25.emf"/><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3.emf"/><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40.png"/><Relationship Id="rId5" Type="http://schemas.openxmlformats.org/officeDocument/2006/relationships/image" Target="../media/image25.emf"/><Relationship Id="rId10" Type="http://schemas.openxmlformats.org/officeDocument/2006/relationships/image" Target="../media/image39.emf"/><Relationship Id="rId4" Type="http://schemas.openxmlformats.org/officeDocument/2006/relationships/image" Target="../media/image24.emf"/><Relationship Id="rId9" Type="http://schemas.openxmlformats.org/officeDocument/2006/relationships/image" Target="../media/image3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Service Web Apps</a:t>
            </a:r>
          </a:p>
        </p:txBody>
      </p:sp>
      <p:sp>
        <p:nvSpPr>
          <p:cNvPr id="3" name="Text Placeholder 2"/>
          <p:cNvSpPr>
            <a:spLocks noGrp="1"/>
          </p:cNvSpPr>
          <p:nvPr>
            <p:ph type="body" sz="quarter" idx="10"/>
          </p:nvPr>
        </p:nvSpPr>
        <p:spPr>
          <a:xfrm>
            <a:off x="0" y="3986605"/>
            <a:ext cx="12192000" cy="1220096"/>
          </a:xfrm>
        </p:spPr>
        <p:txBody>
          <a:bodyPr/>
          <a:lstStyle/>
          <a:p>
            <a:r>
              <a:rPr lang="en-US" sz="2800" dirty="0"/>
              <a:t>Chris </a:t>
            </a:r>
            <a:r>
              <a:rPr lang="en-US" sz="2800" dirty="0" err="1" smtClean="0"/>
              <a:t>Pietschmann</a:t>
            </a:r>
            <a:endParaRPr lang="en-US" sz="2800" dirty="0"/>
          </a:p>
          <a:p>
            <a:r>
              <a:rPr lang="en-US" dirty="0"/>
              <a:t>Solutions Architect @ </a:t>
            </a:r>
            <a:r>
              <a:rPr lang="en-US" dirty="0" err="1"/>
              <a:t>Perficient</a:t>
            </a:r>
            <a:r>
              <a:rPr lang="en-US" dirty="0"/>
              <a:t>, </a:t>
            </a:r>
            <a:r>
              <a:rPr lang="en-US" dirty="0" err="1"/>
              <a:t>Inc</a:t>
            </a:r>
            <a:endParaRPr lang="en-US" dirty="0"/>
          </a:p>
          <a:p>
            <a:r>
              <a:rPr lang="en-US" dirty="0"/>
              <a:t>MCSD: Azure Solutions Architect</a:t>
            </a:r>
          </a:p>
          <a:p>
            <a:endParaRPr lang="en-US" dirty="0"/>
          </a:p>
          <a:p>
            <a:r>
              <a:rPr lang="en-US" sz="2800" dirty="0">
                <a:hlinkClick r:id="rId3"/>
              </a:rPr>
              <a:t>http://BuildAzure.com</a:t>
            </a:r>
            <a:r>
              <a:rPr lang="en-US" sz="2800" dirty="0"/>
              <a:t>      </a:t>
            </a:r>
            <a:r>
              <a:rPr lang="en-US" sz="2800" dirty="0">
                <a:hlinkClick r:id="rId4"/>
              </a:rPr>
              <a:t>http://pietschsoft.com</a:t>
            </a:r>
            <a:r>
              <a:rPr lang="en-US" sz="2800" dirty="0"/>
              <a:t> </a:t>
            </a:r>
          </a:p>
          <a:p>
            <a:r>
              <a:rPr lang="en-US" sz="2800" dirty="0"/>
              <a:t>@</a:t>
            </a:r>
            <a:r>
              <a:rPr lang="en-US" sz="2800" dirty="0" err="1"/>
              <a:t>BuildAzure</a:t>
            </a:r>
            <a:r>
              <a:rPr lang="en-US" sz="2800" dirty="0"/>
              <a:t>            @</a:t>
            </a:r>
            <a:r>
              <a:rPr lang="en-US" sz="2800" dirty="0" err="1"/>
              <a:t>crpietschmann</a:t>
            </a:r>
            <a:endParaRPr lang="en-US" sz="2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VSTS,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 Web App</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Apps</a:t>
            </a:r>
          </a:p>
        </p:txBody>
      </p:sp>
    </p:spTree>
    <p:extLst>
      <p:ext uri="{BB962C8B-B14F-4D97-AF65-F5344CB8AC3E}">
        <p14:creationId xmlns:p14="http://schemas.microsoft.com/office/powerpoint/2010/main" val="39150978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What is App Service?</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Apps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endParaRPr lang="en-US"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ym typeface="Wingdings" panose="05000000000000000000" pitchFamily="2" charset="2"/>
              </a:rPr>
              <a:t>Scale</a:t>
            </a:r>
            <a:endParaRPr lang="en-US" sz="4000" dirty="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Hybrid Connections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API Apps</a:t>
            </a:r>
          </a:p>
        </p:txBody>
      </p:sp>
      <p:sp>
        <p:nvSpPr>
          <p:cNvPr id="3" name="Content Placeholder 2"/>
          <p:cNvSpPr>
            <a:spLocks noGrp="1"/>
          </p:cNvSpPr>
          <p:nvPr>
            <p:ph sz="quarter" idx="10"/>
          </p:nvPr>
        </p:nvSpPr>
        <p:spPr/>
        <p:txBody>
          <a:bodyPr/>
          <a:lstStyle/>
          <a:p>
            <a:r>
              <a:rPr lang="en-US" sz="3200" dirty="0"/>
              <a:t>Bring your API as-is</a:t>
            </a:r>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a:p>
            <a:r>
              <a:rPr lang="en-US" sz="3200" dirty="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21</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Simplifying Integration</a:t>
            </a:r>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Azure API Apps - 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Logic Apps</a:t>
            </a:r>
          </a:p>
        </p:txBody>
      </p:sp>
    </p:spTree>
    <p:extLst>
      <p:ext uri="{BB962C8B-B14F-4D97-AF65-F5344CB8AC3E}">
        <p14:creationId xmlns:p14="http://schemas.microsoft.com/office/powerpoint/2010/main" val="38277365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Mobile Apps</a:t>
            </a:r>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VSTS,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Azure Mobile Apps</a:t>
            </a: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a:solidFill>
                  <a:schemeClr val="bg1"/>
                </a:solidFill>
              </a:rPr>
              <a:t>Authentication</a:t>
            </a: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a:solidFill>
                  <a:schemeClr val="bg1"/>
                </a:solidFill>
              </a:rPr>
              <a:t>Logic</a:t>
            </a: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a:solidFill>
                  <a:schemeClr val="bg1"/>
                </a:solidFill>
              </a:rPr>
              <a:t>Push</a:t>
            </a: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a:solidFill>
                  <a:schemeClr val="bg1"/>
                </a:solidFill>
              </a:rPr>
              <a:t>Scheduler</a:t>
            </a: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4000" dirty="0"/>
              <a:t>App Service Hands-on Labs:</a:t>
            </a:r>
          </a:p>
          <a:p>
            <a:r>
              <a:rPr lang="en-US" sz="3200" dirty="0"/>
              <a:t>Lab: Get started with Web Apps and ASP.NET</a:t>
            </a:r>
          </a:p>
          <a:p>
            <a:r>
              <a:rPr lang="en-US" sz="4000" dirty="0">
                <a:hlinkClick r:id="rId2"/>
              </a:rPr>
              <a:t>http://bit.ly/MkeAzureWebApp</a:t>
            </a:r>
            <a:endParaRPr lang="en-US" sz="4000" dirty="0"/>
          </a:p>
          <a:p>
            <a:r>
              <a:rPr lang="en-US" sz="3200" dirty="0"/>
              <a:t>Alternate Lab: Build Mobile App with Web Client</a:t>
            </a:r>
          </a:p>
          <a:p>
            <a:r>
              <a:rPr lang="en-US" sz="4000" dirty="0">
                <a:hlinkClick r:id="rId3"/>
              </a:rPr>
              <a:t>http://</a:t>
            </a:r>
            <a:r>
              <a:rPr lang="en-US" sz="4000" dirty="0" smtClean="0">
                <a:hlinkClick r:id="rId3"/>
              </a:rPr>
              <a:t>bit.ly/MkeAzureMobileApp</a:t>
            </a:r>
            <a:endParaRPr lang="en-US" sz="4000" dirty="0" smtClean="0"/>
          </a:p>
          <a:p>
            <a:endParaRPr lang="en-US" sz="4000" dirty="0"/>
          </a:p>
          <a:p>
            <a:r>
              <a:rPr lang="en-US" sz="4000" dirty="0"/>
              <a:t>Todays Agenda:</a:t>
            </a:r>
          </a:p>
          <a:p>
            <a:r>
              <a:rPr lang="en-US" sz="4000" dirty="0">
                <a:hlinkClick r:id="rId4"/>
              </a:rPr>
              <a:t>http://bit.ly/MkeAzureBootcamp</a:t>
            </a:r>
            <a:endParaRPr lang="en-US" sz="4000" dirty="0"/>
          </a:p>
          <a:p>
            <a:endParaRPr lang="en-US" sz="2800" dirty="0"/>
          </a:p>
          <a:p>
            <a:r>
              <a:rPr lang="en-US" sz="2800" dirty="0"/>
              <a:t>Chris </a:t>
            </a:r>
            <a:r>
              <a:rPr lang="en-US" sz="2800" dirty="0" err="1"/>
              <a:t>Pietschmann</a:t>
            </a:r>
            <a:endParaRPr lang="en-US" sz="2800" dirty="0"/>
          </a:p>
          <a:p>
            <a:r>
              <a:rPr lang="en-US" sz="3200" dirty="0"/>
              <a:t>@</a:t>
            </a:r>
            <a:r>
              <a:rPr lang="en-US" sz="3200" dirty="0" err="1"/>
              <a:t>BuildAzure</a:t>
            </a:r>
            <a:r>
              <a:rPr lang="en-US" sz="3200" dirty="0"/>
              <a:t>     http://BuildAzure.com</a:t>
            </a:r>
          </a:p>
          <a:p>
            <a:endParaRPr lang="en-US" dirty="0"/>
          </a:p>
          <a:p>
            <a:endParaRPr lang="en-US" dirty="0"/>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8874" y="4525350"/>
            <a:ext cx="1953126" cy="1318360"/>
          </a:xfrm>
          <a:prstGeom prst="rect">
            <a:avLst/>
          </a:prstGeom>
        </p:spPr>
      </p:pic>
    </p:spTree>
    <p:extLst>
      <p:ext uri="{BB962C8B-B14F-4D97-AF65-F5344CB8AC3E}">
        <p14:creationId xmlns:p14="http://schemas.microsoft.com/office/powerpoint/2010/main" val="13011982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544" y="0"/>
            <a:ext cx="7945210" cy="5363017"/>
          </a:xfrm>
          <a:prstGeom prst="rect">
            <a:avLst/>
          </a:prstGeom>
        </p:spPr>
      </p:pic>
      <p:sp>
        <p:nvSpPr>
          <p:cNvPr id="4" name="Text Placeholder 4"/>
          <p:cNvSpPr txBox="1">
            <a:spLocks/>
          </p:cNvSpPr>
          <p:nvPr/>
        </p:nvSpPr>
        <p:spPr>
          <a:xfrm>
            <a:off x="560294" y="5451676"/>
            <a:ext cx="11117709" cy="7235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pPr>
            <a:r>
              <a:rPr lang="en-US" dirty="0"/>
              <a:t>#</a:t>
            </a:r>
            <a:r>
              <a:rPr lang="en-US" dirty="0" err="1"/>
              <a:t>GlobalAzure</a:t>
            </a:r>
            <a:r>
              <a:rPr lang="en-US" dirty="0"/>
              <a:t>         http://bit.ly/MkeAzureBootcamp</a:t>
            </a:r>
          </a:p>
          <a:p>
            <a:pPr marL="0" indent="0">
              <a:buNone/>
            </a:pPr>
            <a:endParaRPr lang="en-US" dirty="0"/>
          </a:p>
        </p:txBody>
      </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r>
              <a:rPr lang="en-US" sz="4705" dirty="0">
                <a:solidFill>
                  <a:srgbClr val="FFFFFF"/>
                </a:solidFill>
                <a:latin typeface="Segoe UI Light"/>
              </a:rPr>
              <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a:t>App Service - one integrated offering</a:t>
            </a:r>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8"/>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9"/>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0"/>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1"/>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2"/>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81" y="1680133"/>
            <a:ext cx="2848714" cy="917575"/>
          </a:xfrm>
        </p:spPr>
        <p:txBody>
          <a:bodyPr/>
          <a:lstStyle/>
          <a:p>
            <a:r>
              <a:rPr lang="en-US" sz="4000" dirty="0"/>
              <a:t>Benefits of </a:t>
            </a:r>
            <a:r>
              <a:rPr lang="en-US" sz="4000"/>
              <a:t>App Service</a:t>
            </a:r>
            <a:endParaRPr lang="en-US" sz="4000" dirty="0"/>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p:txBody>
      </p:sp>
    </p:spTree>
    <p:extLst>
      <p:ext uri="{BB962C8B-B14F-4D97-AF65-F5344CB8AC3E}">
        <p14:creationId xmlns:p14="http://schemas.microsoft.com/office/powerpoint/2010/main" val="3753645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8126</TotalTime>
  <Words>1638</Words>
  <Application>Microsoft Office PowerPoint</Application>
  <PresentationFormat>Widescreen</PresentationFormat>
  <Paragraphs>348</Paragraphs>
  <Slides>39</Slides>
  <Notes>20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39</vt:i4>
      </vt:variant>
    </vt:vector>
  </HeadingPairs>
  <TitlesOfParts>
    <vt:vector size="54" baseType="lpstr">
      <vt:lpstr>ＭＳ Ｐゴシック</vt:lpstr>
      <vt:lpstr>Arial</vt:lpstr>
      <vt:lpstr>Avenir LT Pro 45 Book</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vt:lpstr>
      <vt:lpstr>PowerPoint Presentation</vt:lpstr>
      <vt:lpstr>Web Apps</vt:lpstr>
      <vt:lpstr>PowerPoint Presentation</vt:lpstr>
      <vt:lpstr>Demo: Creating a Web App</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Apps</vt:lpstr>
      <vt:lpstr>AutoScale</vt:lpstr>
      <vt:lpstr>PowerPoint Presentation</vt:lpstr>
      <vt:lpstr>PowerPoint Presentation</vt:lpstr>
      <vt:lpstr>PowerPoint Presentation</vt:lpstr>
      <vt:lpstr>Application Insights</vt:lpstr>
      <vt:lpstr>Application Insights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chris_fw6dqip</cp:lastModifiedBy>
  <cp:revision>429</cp:revision>
  <cp:lastPrinted>2014-03-26T17:46:13Z</cp:lastPrinted>
  <dcterms:created xsi:type="dcterms:W3CDTF">2014-03-19T23:21:38Z</dcterms:created>
  <dcterms:modified xsi:type="dcterms:W3CDTF">2016-04-16T17:53:20Z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